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58" r:id="rId3"/>
  </p:sldMasterIdLst>
  <p:notesMasterIdLst>
    <p:notesMasterId r:id="rId20"/>
  </p:notesMasterIdLst>
  <p:handoutMasterIdLst>
    <p:handoutMasterId r:id="rId21"/>
  </p:handoutMasterIdLst>
  <p:sldIdLst>
    <p:sldId id="256" r:id="rId4"/>
    <p:sldId id="257" r:id="rId5"/>
    <p:sldId id="275" r:id="rId6"/>
    <p:sldId id="274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1" r:id="rId15"/>
    <p:sldId id="272" r:id="rId16"/>
    <p:sldId id="273" r:id="rId17"/>
    <p:sldId id="266" r:id="rId18"/>
    <p:sldId id="258" r:id="rId19"/>
  </p:sldIdLst>
  <p:sldSz cx="9144000" cy="6858000" type="screen4x3"/>
  <p:notesSz cx="9144000" cy="6858000"/>
  <p:defaultTextStyle>
    <a:defPPr>
      <a:defRPr lang="en-US"/>
    </a:defPPr>
    <a:lvl1pPr marL="0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36381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72761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09142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45523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181903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18284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054664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491045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4F8EA2AA-3AC6-184D-BB71-7F0F57CB581C}">
          <p14:sldIdLst>
            <p14:sldId id="256"/>
            <p14:sldId id="257"/>
            <p14:sldId id="275"/>
            <p14:sldId id="274"/>
            <p14:sldId id="259"/>
            <p14:sldId id="260"/>
            <p14:sldId id="261"/>
            <p14:sldId id="262"/>
            <p14:sldId id="263"/>
            <p14:sldId id="264"/>
            <p14:sldId id="265"/>
            <p14:sldId id="271"/>
            <p14:sldId id="272"/>
            <p14:sldId id="273"/>
            <p14:sldId id="266"/>
            <p14:sldId id="25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0D15"/>
    <a:srgbClr val="5A5A59"/>
    <a:srgbClr val="D63E2E"/>
    <a:srgbClr val="474746"/>
    <a:srgbClr val="2A2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40" autoAdjust="0"/>
  </p:normalViewPr>
  <p:slideViewPr>
    <p:cSldViewPr snapToGrid="0" snapToObjects="1">
      <p:cViewPr>
        <p:scale>
          <a:sx n="170" d="100"/>
          <a:sy n="170" d="100"/>
        </p:scale>
        <p:origin x="384" y="30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5" d="100"/>
          <a:sy n="125" d="100"/>
        </p:scale>
        <p:origin x="-3272" y="-11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9F73E-6514-484D-AED0-E616D39F262A}" type="datetimeFigureOut">
              <a:rPr lang="en-US" smtClean="0"/>
              <a:pPr/>
              <a:t>03/09/14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D9CD6-88E5-CD48-85EC-E5CD2CA04F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50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C145B-F161-7D41-B934-884A276EBA70}" type="datetimeFigureOut">
              <a:rPr lang="en-US" smtClean="0"/>
              <a:pPr/>
              <a:t>03/09/14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JJHJJJGJJ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E7AD0-AAFD-B44E-AB2D-AFC7817162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35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6381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2761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09142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45523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81903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18284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54664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91045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E7AD0-AAFD-B44E-AB2D-AFC78171623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8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E7AD0-AAFD-B44E-AB2D-AFC78171623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05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685800" y="3966462"/>
            <a:ext cx="7772400" cy="1470025"/>
          </a:xfrm>
          <a:prstGeom prst="rect">
            <a:avLst/>
          </a:prstGeom>
        </p:spPr>
        <p:txBody>
          <a:bodyPr vert="horz" lIns="87276" tIns="43638" rIns="87276" bIns="43638" rtlCol="0" anchor="ctr">
            <a:normAutofit/>
          </a:bodyPr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500" b="1" dirty="0">
              <a:solidFill>
                <a:srgbClr val="2A2A28"/>
              </a:solidFill>
              <a:latin typeface="Myriad Pro"/>
              <a:cs typeface="Myriad Pro"/>
            </a:endParaRPr>
          </a:p>
        </p:txBody>
      </p:sp>
      <p:pic>
        <p:nvPicPr>
          <p:cNvPr id="3" name="Picture 2" descr="RNP_FORUM_TELES-SAÚDE_2014_Apresentação-pptx_4;3p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" y="0"/>
            <a:ext cx="9142334" cy="685800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685801" y="4094647"/>
            <a:ext cx="8040756" cy="26242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latin typeface="Myriad Pro"/>
              </a:defRPr>
            </a:lvl1pPr>
          </a:lstStyle>
          <a:p>
            <a:pPr lvl="0"/>
            <a:endParaRPr lang="pt-BR" sz="3500" b="1" dirty="0" smtClean="0">
              <a:solidFill>
                <a:srgbClr val="2A2A28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216101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2C4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Click to edit Master subtitle style</a:t>
            </a:r>
            <a:endParaRPr lang="pt-B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fld id="{07F97200-8AEE-4E1F-998E-B30F9A2F060F}" type="datetime1">
              <a:rPr lang="pt-BR" smtClean="0">
                <a:solidFill>
                  <a:prstClr val="white"/>
                </a:solidFill>
                <a:latin typeface="Calibri"/>
              </a:rPr>
              <a:pPr defTabSz="914400"/>
              <a:t>03/09/14</a:t>
            </a:fld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fld id="{DB494604-1FDF-46C8-865B-A0EE9ECBF8C2}" type="slidenum">
              <a:rPr lang="pt-BR" smtClean="0">
                <a:solidFill>
                  <a:prstClr val="white"/>
                </a:solidFill>
                <a:latin typeface="Calibri"/>
              </a:rPr>
              <a:pPr defTabSz="914400"/>
              <a:t>‹#›</a:t>
            </a:fld>
            <a:endParaRPr lang="pt-BR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984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B34AFC8-8A4C-A841-B2BA-F0893C830E97}" type="datetimeFigureOut">
              <a:rPr lang="en-US" smtClean="0">
                <a:solidFill>
                  <a:srgbClr val="002060"/>
                </a:solidFill>
                <a:latin typeface="Calibri"/>
              </a:rPr>
              <a:pPr defTabSz="914400"/>
              <a:t>03/09/14</a:t>
            </a:fld>
            <a:endParaRPr lang="en-US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67281AF8-1F9D-3B43-B689-1C82E4CB8FD9}" type="slidenum">
              <a:rPr lang="en-US" smtClean="0">
                <a:solidFill>
                  <a:srgbClr val="002060"/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842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NP_FORUM_TELES-SAÚDE_2014_Apresentação-pptx_4;3px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" y="0"/>
            <a:ext cx="9142334" cy="6858000"/>
          </a:xfrm>
          <a:prstGeom prst="rect">
            <a:avLst/>
          </a:prstGeom>
        </p:spPr>
      </p:pic>
      <p:sp>
        <p:nvSpPr>
          <p:cNvPr id="14" name="Espaço Reservado para Texto 13"/>
          <p:cNvSpPr>
            <a:spLocks noGrp="1"/>
          </p:cNvSpPr>
          <p:nvPr>
            <p:ph type="body" sz="quarter" idx="22"/>
          </p:nvPr>
        </p:nvSpPr>
        <p:spPr>
          <a:xfrm>
            <a:off x="1253519" y="139663"/>
            <a:ext cx="7480343" cy="618821"/>
          </a:xfrm>
          <a:prstGeom prst="rect">
            <a:avLst/>
          </a:prstGeom>
        </p:spPr>
        <p:txBody>
          <a:bodyPr lIns="80165" tIns="40083" rIns="80165" bIns="40083"/>
          <a:lstStyle>
            <a:lvl1pPr>
              <a:buNone/>
              <a:defRPr sz="2500" b="1" i="1" baseline="0">
                <a:solidFill>
                  <a:srgbClr val="5A5A59"/>
                </a:solidFill>
                <a:latin typeface="Myriad Pro" pitchFamily="34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21" name="Espaço Reservado para Texto 11"/>
          <p:cNvSpPr>
            <a:spLocks noGrp="1"/>
          </p:cNvSpPr>
          <p:nvPr>
            <p:ph type="body" sz="quarter" idx="24"/>
          </p:nvPr>
        </p:nvSpPr>
        <p:spPr>
          <a:xfrm>
            <a:off x="1254036" y="1175927"/>
            <a:ext cx="7480343" cy="4529134"/>
          </a:xfrm>
          <a:prstGeom prst="rect">
            <a:avLst/>
          </a:prstGeom>
        </p:spPr>
        <p:txBody>
          <a:bodyPr lIns="80165" tIns="40083" rIns="80165" bIns="40083"/>
          <a:lstStyle>
            <a:lvl1pPr>
              <a:buFont typeface="Arial" pitchFamily="34" charset="0"/>
              <a:buChar char="•"/>
              <a:defRPr sz="2400">
                <a:latin typeface="Arial"/>
                <a:cs typeface="Arial"/>
              </a:defRPr>
            </a:lvl1pPr>
          </a:lstStyle>
          <a:p>
            <a:pPr lvl="0"/>
            <a:endParaRPr lang="pt-BR" dirty="0" smtClean="0"/>
          </a:p>
        </p:txBody>
      </p:sp>
      <p:pic>
        <p:nvPicPr>
          <p:cNvPr id="7" name="Picture 11" descr="Untitled-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50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NP_FORUM_TELES-SAÚDE_2014_Apresentação-pptx_4;3px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334" cy="6858000"/>
          </a:xfrm>
          <a:prstGeom prst="rect">
            <a:avLst/>
          </a:prstGeom>
        </p:spPr>
      </p:pic>
      <p:sp>
        <p:nvSpPr>
          <p:cNvPr id="17" name="Espaço Reservado para Texto 15"/>
          <p:cNvSpPr>
            <a:spLocks noGrp="1"/>
          </p:cNvSpPr>
          <p:nvPr>
            <p:ph type="body" sz="quarter" idx="20" hasCustomPrompt="1"/>
          </p:nvPr>
        </p:nvSpPr>
        <p:spPr>
          <a:xfrm>
            <a:off x="458155" y="3216485"/>
            <a:ext cx="8228649" cy="490651"/>
          </a:xfrm>
          <a:prstGeom prst="rect">
            <a:avLst/>
          </a:prstGeom>
        </p:spPr>
        <p:txBody>
          <a:bodyPr lIns="80165" tIns="40083" rIns="80165" bIns="40083"/>
          <a:lstStyle>
            <a:lvl1pPr algn="ctr">
              <a:buNone/>
              <a:defRPr sz="2300" b="1" i="0" baseline="0">
                <a:solidFill>
                  <a:srgbClr val="6A0D15"/>
                </a:solidFill>
                <a:latin typeface="Myriad Pro" pitchFamily="34" charset="0"/>
              </a:defRPr>
            </a:lvl1pPr>
          </a:lstStyle>
          <a:p>
            <a:pPr lvl="0"/>
            <a:r>
              <a:rPr lang="pt-BR" dirty="0" smtClean="0"/>
              <a:t>NOME</a:t>
            </a:r>
            <a:endParaRPr lang="pt-BR" dirty="0"/>
          </a:p>
        </p:txBody>
      </p:sp>
      <p:sp>
        <p:nvSpPr>
          <p:cNvPr id="20" name="Espaço Reservado para Texto 18"/>
          <p:cNvSpPr>
            <a:spLocks noGrp="1"/>
          </p:cNvSpPr>
          <p:nvPr>
            <p:ph type="body" sz="quarter" idx="21" hasCustomPrompt="1"/>
          </p:nvPr>
        </p:nvSpPr>
        <p:spPr>
          <a:xfrm>
            <a:off x="458155" y="3796035"/>
            <a:ext cx="8228649" cy="452280"/>
          </a:xfrm>
          <a:prstGeom prst="rect">
            <a:avLst/>
          </a:prstGeom>
        </p:spPr>
        <p:txBody>
          <a:bodyPr lIns="80165" tIns="40083" rIns="80165" bIns="40083"/>
          <a:lstStyle>
            <a:lvl1pPr algn="ctr">
              <a:buNone/>
              <a:defRPr sz="2300" b="0" i="0" baseline="0">
                <a:solidFill>
                  <a:srgbClr val="5A5A59"/>
                </a:solidFill>
                <a:latin typeface="Myriad Pro" pitchFamily="34" charset="0"/>
              </a:defRPr>
            </a:lvl1pPr>
          </a:lstStyle>
          <a:p>
            <a:pPr lvl="0"/>
            <a:r>
              <a:rPr lang="pt-BR" dirty="0" smtClean="0"/>
              <a:t>Tel.: + 55.xxx / Email: </a:t>
            </a:r>
            <a:r>
              <a:rPr lang="pt-BR" dirty="0" err="1" smtClean="0"/>
              <a:t>xxx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9846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2C4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noProof="0" smtClean="0"/>
              <a:t>Click to edit Master title style</a:t>
            </a:r>
            <a:endParaRPr lang="pt-BR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Click to edit Master subtitle style</a:t>
            </a:r>
            <a:endParaRPr lang="pt-B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fld id="{9E1AF41C-68EF-464C-B318-1941F3CC85E2}" type="datetime1">
              <a:rPr lang="pt-BR" smtClean="0">
                <a:solidFill>
                  <a:prstClr val="white"/>
                </a:solidFill>
                <a:latin typeface="Calibri"/>
              </a:rPr>
              <a:pPr defTabSz="914400"/>
              <a:t>03/09/14</a:t>
            </a:fld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fld id="{DB494604-1FDF-46C8-865B-A0EE9ECBF8C2}" type="slidenum">
              <a:rPr lang="pt-BR" smtClean="0">
                <a:solidFill>
                  <a:prstClr val="white"/>
                </a:solidFill>
                <a:latin typeface="Calibri"/>
              </a:rPr>
              <a:pPr defTabSz="914400"/>
              <a:t>‹#›</a:t>
            </a:fld>
            <a:endParaRPr lang="pt-BR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665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153400" cy="685800"/>
          </a:xfrm>
        </p:spPr>
        <p:txBody>
          <a:bodyPr>
            <a:noAutofit/>
          </a:bodyPr>
          <a:lstStyle>
            <a:lvl1pPr algn="l">
              <a:defRPr sz="3200" b="1"/>
            </a:lvl1pPr>
          </a:lstStyle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</a:t>
            </a:r>
            <a:endParaRPr lang="pt-B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990600"/>
            <a:ext cx="8153400" cy="5334000"/>
          </a:xfrm>
        </p:spPr>
        <p:txBody>
          <a:bodyPr/>
          <a:lstStyle>
            <a:lvl1pPr marL="225425" indent="-225425">
              <a:buFont typeface="Wingdings" pitchFamily="2" charset="2"/>
              <a:buChar char="§"/>
              <a:defRPr sz="2400" b="0"/>
            </a:lvl1pPr>
            <a:lvl2pPr marL="514350" indent="-176213">
              <a:buFont typeface="Arial" pitchFamily="34" charset="0"/>
              <a:buChar char="•"/>
              <a:defRPr sz="2300"/>
            </a:lvl2pPr>
            <a:lvl3pPr marL="688975" indent="-174625">
              <a:buSzPct val="75000"/>
              <a:buFont typeface="Wingdings" pitchFamily="2" charset="2"/>
              <a:buChar char="Ø"/>
              <a:defRPr sz="2200"/>
            </a:lvl3pPr>
            <a:lvl4pPr marL="914400" indent="-225425">
              <a:defRPr/>
            </a:lvl4pPr>
            <a:lvl5pPr marL="1089025" indent="-174625">
              <a:defRPr/>
            </a:lvl5pPr>
          </a:lstStyle>
          <a:p>
            <a:pPr lvl="0"/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text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styles</a:t>
            </a:r>
            <a:r>
              <a:rPr lang="pt-BR" noProof="0" dirty="0" smtClean="0"/>
              <a:t> </a:t>
            </a:r>
            <a:r>
              <a:rPr lang="pt-BR" noProof="0" dirty="0" err="1" smtClean="0"/>
              <a:t>lafk</a:t>
            </a:r>
            <a:r>
              <a:rPr lang="pt-BR" noProof="0" dirty="0" smtClean="0"/>
              <a:t> </a:t>
            </a:r>
            <a:r>
              <a:rPr lang="pt-BR" noProof="0" dirty="0" err="1" smtClean="0"/>
              <a:t>ald</a:t>
            </a:r>
            <a:r>
              <a:rPr lang="pt-BR" noProof="0" dirty="0" smtClean="0"/>
              <a:t> </a:t>
            </a:r>
            <a:r>
              <a:rPr lang="pt-BR" noProof="0" dirty="0" err="1" smtClean="0"/>
              <a:t>ld</a:t>
            </a:r>
            <a:r>
              <a:rPr lang="pt-BR" noProof="0" dirty="0" smtClean="0"/>
              <a:t> </a:t>
            </a:r>
            <a:r>
              <a:rPr lang="pt-BR" noProof="0" dirty="0" err="1" smtClean="0"/>
              <a:t>asld</a:t>
            </a:r>
            <a:r>
              <a:rPr lang="pt-BR" noProof="0" dirty="0" smtClean="0"/>
              <a:t> </a:t>
            </a:r>
            <a:r>
              <a:rPr lang="pt-BR" noProof="0" dirty="0" err="1" smtClean="0"/>
              <a:t>alsdk</a:t>
            </a:r>
            <a:r>
              <a:rPr lang="pt-BR" noProof="0" dirty="0" smtClean="0"/>
              <a:t> </a:t>
            </a:r>
            <a:r>
              <a:rPr lang="pt-BR" noProof="0" dirty="0" err="1" smtClean="0"/>
              <a:t>ald</a:t>
            </a:r>
            <a:r>
              <a:rPr lang="pt-BR" noProof="0" dirty="0" smtClean="0"/>
              <a:t> </a:t>
            </a:r>
          </a:p>
          <a:p>
            <a:pPr lvl="1"/>
            <a:r>
              <a:rPr lang="pt-BR" noProof="0" dirty="0" err="1" smtClean="0"/>
              <a:t>Second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2"/>
            <a:r>
              <a:rPr lang="pt-BR" noProof="0" dirty="0" err="1" smtClean="0"/>
              <a:t>Third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3"/>
            <a:r>
              <a:rPr lang="pt-BR" noProof="0" dirty="0" err="1" smtClean="0"/>
              <a:t>Fourth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4"/>
            <a:r>
              <a:rPr lang="pt-BR" noProof="0" dirty="0" err="1" smtClean="0"/>
              <a:t>Fifth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-3162301" y="3162300"/>
            <a:ext cx="6858000" cy="533400"/>
          </a:xfrm>
          <a:prstGeom prst="rect">
            <a:avLst/>
          </a:prstGeom>
          <a:solidFill>
            <a:srgbClr val="2C4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661330" y="868681"/>
            <a:ext cx="8177870" cy="45719"/>
          </a:xfrm>
          <a:prstGeom prst="roundRect">
            <a:avLst/>
          </a:prstGeom>
          <a:gradFill flip="none" rotWithShape="1">
            <a:gsLst>
              <a:gs pos="0">
                <a:srgbClr val="002060"/>
              </a:gs>
              <a:gs pos="41000">
                <a:srgbClr val="00206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 rot="10800000">
            <a:off x="585130" y="6400797"/>
            <a:ext cx="8254070" cy="45722"/>
          </a:xfrm>
          <a:prstGeom prst="roundRect">
            <a:avLst/>
          </a:prstGeom>
          <a:gradFill flip="none" rotWithShape="1">
            <a:gsLst>
              <a:gs pos="0">
                <a:srgbClr val="002060"/>
              </a:gs>
              <a:gs pos="41000">
                <a:srgbClr val="00206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668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2C4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Click to edit Master subtitle style</a:t>
            </a:r>
            <a:endParaRPr lang="pt-B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fld id="{07F97200-8AEE-4E1F-998E-B30F9A2F060F}" type="datetime1">
              <a:rPr lang="pt-BR" smtClean="0">
                <a:solidFill>
                  <a:prstClr val="white"/>
                </a:solidFill>
                <a:latin typeface="Calibri"/>
              </a:rPr>
              <a:pPr defTabSz="914400"/>
              <a:t>03/09/14</a:t>
            </a:fld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fld id="{DB494604-1FDF-46C8-865B-A0EE9ECBF8C2}" type="slidenum">
              <a:rPr lang="pt-BR" smtClean="0">
                <a:solidFill>
                  <a:prstClr val="white"/>
                </a:solidFill>
                <a:latin typeface="Calibri"/>
              </a:rPr>
              <a:pPr defTabSz="914400"/>
              <a:t>‹#›</a:t>
            </a:fld>
            <a:endParaRPr lang="pt-BR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984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B34AFC8-8A4C-A841-B2BA-F0893C830E97}" type="datetimeFigureOut">
              <a:rPr lang="en-US" smtClean="0">
                <a:solidFill>
                  <a:srgbClr val="002060"/>
                </a:solidFill>
                <a:latin typeface="Calibri"/>
              </a:rPr>
              <a:pPr defTabSz="914400"/>
              <a:t>03/09/14</a:t>
            </a:fld>
            <a:endParaRPr lang="en-US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67281AF8-1F9D-3B43-B689-1C82E4CB8FD9}" type="slidenum">
              <a:rPr lang="en-US" smtClean="0">
                <a:solidFill>
                  <a:srgbClr val="002060"/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84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2C4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noProof="0" smtClean="0"/>
              <a:t>Click to edit Master title style</a:t>
            </a:r>
            <a:endParaRPr lang="pt-BR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Click to edit Master subtitle style</a:t>
            </a:r>
            <a:endParaRPr lang="pt-B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fld id="{9E1AF41C-68EF-464C-B318-1941F3CC85E2}" type="datetime1">
              <a:rPr lang="pt-BR" smtClean="0">
                <a:solidFill>
                  <a:prstClr val="white"/>
                </a:solidFill>
                <a:latin typeface="Calibri"/>
              </a:rPr>
              <a:pPr defTabSz="914400"/>
              <a:t>03/09/14</a:t>
            </a:fld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fld id="{DB494604-1FDF-46C8-865B-A0EE9ECBF8C2}" type="slidenum">
              <a:rPr lang="pt-BR" smtClean="0">
                <a:solidFill>
                  <a:prstClr val="white"/>
                </a:solidFill>
                <a:latin typeface="Calibri"/>
              </a:rPr>
              <a:pPr defTabSz="914400"/>
              <a:t>‹#›</a:t>
            </a:fld>
            <a:endParaRPr lang="pt-BR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665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153400" cy="685800"/>
          </a:xfrm>
        </p:spPr>
        <p:txBody>
          <a:bodyPr>
            <a:noAutofit/>
          </a:bodyPr>
          <a:lstStyle>
            <a:lvl1pPr algn="l">
              <a:defRPr sz="3200" b="1"/>
            </a:lvl1pPr>
          </a:lstStyle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</a:t>
            </a:r>
            <a:endParaRPr lang="pt-B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990600"/>
            <a:ext cx="8153400" cy="5334000"/>
          </a:xfrm>
        </p:spPr>
        <p:txBody>
          <a:bodyPr/>
          <a:lstStyle>
            <a:lvl1pPr marL="225425" indent="-225425">
              <a:buFont typeface="Wingdings" pitchFamily="2" charset="2"/>
              <a:buChar char="§"/>
              <a:defRPr sz="2400" b="0"/>
            </a:lvl1pPr>
            <a:lvl2pPr marL="514350" indent="-176213">
              <a:buFont typeface="Arial" pitchFamily="34" charset="0"/>
              <a:buChar char="•"/>
              <a:defRPr sz="2300"/>
            </a:lvl2pPr>
            <a:lvl3pPr marL="688975" indent="-174625">
              <a:buSzPct val="75000"/>
              <a:buFont typeface="Wingdings" pitchFamily="2" charset="2"/>
              <a:buChar char="Ø"/>
              <a:defRPr sz="2200"/>
            </a:lvl3pPr>
            <a:lvl4pPr marL="914400" indent="-225425">
              <a:defRPr/>
            </a:lvl4pPr>
            <a:lvl5pPr marL="1089025" indent="-174625">
              <a:defRPr/>
            </a:lvl5pPr>
          </a:lstStyle>
          <a:p>
            <a:pPr lvl="0"/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text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styles</a:t>
            </a:r>
            <a:r>
              <a:rPr lang="pt-BR" noProof="0" dirty="0" smtClean="0"/>
              <a:t> </a:t>
            </a:r>
            <a:r>
              <a:rPr lang="pt-BR" noProof="0" dirty="0" err="1" smtClean="0"/>
              <a:t>lafk</a:t>
            </a:r>
            <a:r>
              <a:rPr lang="pt-BR" noProof="0" dirty="0" smtClean="0"/>
              <a:t> </a:t>
            </a:r>
            <a:r>
              <a:rPr lang="pt-BR" noProof="0" dirty="0" err="1" smtClean="0"/>
              <a:t>ald</a:t>
            </a:r>
            <a:r>
              <a:rPr lang="pt-BR" noProof="0" dirty="0" smtClean="0"/>
              <a:t> </a:t>
            </a:r>
            <a:r>
              <a:rPr lang="pt-BR" noProof="0" dirty="0" err="1" smtClean="0"/>
              <a:t>ld</a:t>
            </a:r>
            <a:r>
              <a:rPr lang="pt-BR" noProof="0" dirty="0" smtClean="0"/>
              <a:t> </a:t>
            </a:r>
            <a:r>
              <a:rPr lang="pt-BR" noProof="0" dirty="0" err="1" smtClean="0"/>
              <a:t>asld</a:t>
            </a:r>
            <a:r>
              <a:rPr lang="pt-BR" noProof="0" dirty="0" smtClean="0"/>
              <a:t> </a:t>
            </a:r>
            <a:r>
              <a:rPr lang="pt-BR" noProof="0" dirty="0" err="1" smtClean="0"/>
              <a:t>alsdk</a:t>
            </a:r>
            <a:r>
              <a:rPr lang="pt-BR" noProof="0" dirty="0" smtClean="0"/>
              <a:t> </a:t>
            </a:r>
            <a:r>
              <a:rPr lang="pt-BR" noProof="0" dirty="0" err="1" smtClean="0"/>
              <a:t>ald</a:t>
            </a:r>
            <a:r>
              <a:rPr lang="pt-BR" noProof="0" dirty="0" smtClean="0"/>
              <a:t> </a:t>
            </a:r>
          </a:p>
          <a:p>
            <a:pPr lvl="1"/>
            <a:r>
              <a:rPr lang="pt-BR" noProof="0" dirty="0" err="1" smtClean="0"/>
              <a:t>Second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2"/>
            <a:r>
              <a:rPr lang="pt-BR" noProof="0" dirty="0" err="1" smtClean="0"/>
              <a:t>Third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3"/>
            <a:r>
              <a:rPr lang="pt-BR" noProof="0" dirty="0" err="1" smtClean="0"/>
              <a:t>Fourth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4"/>
            <a:r>
              <a:rPr lang="pt-BR" noProof="0" dirty="0" err="1" smtClean="0"/>
              <a:t>Fifth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-3162301" y="3162300"/>
            <a:ext cx="6858000" cy="533400"/>
          </a:xfrm>
          <a:prstGeom prst="rect">
            <a:avLst/>
          </a:prstGeom>
          <a:solidFill>
            <a:srgbClr val="2C4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661330" y="868681"/>
            <a:ext cx="8177870" cy="45719"/>
          </a:xfrm>
          <a:prstGeom prst="roundRect">
            <a:avLst/>
          </a:prstGeom>
          <a:gradFill flip="none" rotWithShape="1">
            <a:gsLst>
              <a:gs pos="0">
                <a:srgbClr val="002060"/>
              </a:gs>
              <a:gs pos="41000">
                <a:srgbClr val="00206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 rot="10800000">
            <a:off x="585130" y="6400797"/>
            <a:ext cx="8254070" cy="45722"/>
          </a:xfrm>
          <a:prstGeom prst="roundRect">
            <a:avLst/>
          </a:prstGeom>
          <a:gradFill flip="none" rotWithShape="1">
            <a:gsLst>
              <a:gs pos="0">
                <a:srgbClr val="002060"/>
              </a:gs>
              <a:gs pos="41000">
                <a:srgbClr val="00206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668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RNP_FORUM_TELES-SAÚDE_2014_Apresentação-pptx_4;3px-01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" y="0"/>
            <a:ext cx="9142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4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36381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7285" indent="-327285" algn="l" defTabSz="436381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09119" indent="-272738" algn="l" defTabSz="436381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951" indent="-218190" algn="l" defTabSz="43638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332" indent="-218190" algn="l" defTabSz="436381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3712" indent="-218190" algn="l" defTabSz="436381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93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6474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2854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9235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81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761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142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523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903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284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664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1045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noProof="0" smtClean="0"/>
              <a:t>Click to edit Master title style</a:t>
            </a:r>
            <a:endParaRPr lang="pt-BR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Click to edit Master text styles</a:t>
            </a:r>
          </a:p>
          <a:p>
            <a:pPr lvl="1"/>
            <a:r>
              <a:rPr lang="pt-BR" noProof="0" smtClean="0"/>
              <a:t>Second level</a:t>
            </a:r>
          </a:p>
          <a:p>
            <a:pPr lvl="2"/>
            <a:r>
              <a:rPr lang="pt-BR" noProof="0" smtClean="0"/>
              <a:t>Third level</a:t>
            </a:r>
          </a:p>
          <a:p>
            <a:pPr lvl="3"/>
            <a:r>
              <a:rPr lang="pt-BR" noProof="0" smtClean="0"/>
              <a:t>Fourth level</a:t>
            </a:r>
          </a:p>
          <a:p>
            <a:pPr lvl="4"/>
            <a:r>
              <a:rPr lang="pt-BR" noProof="0" smtClean="0"/>
              <a:t>Fifth level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23600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noProof="0" smtClean="0"/>
              <a:t>Click to edit Master title style</a:t>
            </a:r>
            <a:endParaRPr lang="pt-BR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Click to edit Master text styles</a:t>
            </a:r>
          </a:p>
          <a:p>
            <a:pPr lvl="1"/>
            <a:r>
              <a:rPr lang="pt-BR" noProof="0" smtClean="0"/>
              <a:t>Second level</a:t>
            </a:r>
          </a:p>
          <a:p>
            <a:pPr lvl="2"/>
            <a:r>
              <a:rPr lang="pt-BR" noProof="0" smtClean="0"/>
              <a:t>Third level</a:t>
            </a:r>
          </a:p>
          <a:p>
            <a:pPr lvl="3"/>
            <a:r>
              <a:rPr lang="pt-BR" noProof="0" smtClean="0"/>
              <a:t>Fourth level</a:t>
            </a:r>
          </a:p>
          <a:p>
            <a:pPr lvl="4"/>
            <a:r>
              <a:rPr lang="pt-BR" noProof="0" smtClean="0"/>
              <a:t>Fifth level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23600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bis.org.br/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Competencias_Informatica_Saude_SBIS_2011_nov_02%20vClaudio.pdf" TargetMode="Externa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290944" y="4273427"/>
            <a:ext cx="8670175" cy="2405669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buNone/>
            </a:pPr>
            <a:r>
              <a:rPr lang="pt-BR" sz="3200" b="1" dirty="0">
                <a:solidFill>
                  <a:srgbClr val="2A2A28"/>
                </a:solidFill>
                <a:latin typeface="Myriad Pro"/>
                <a:cs typeface="Myriad Pro"/>
              </a:rPr>
              <a:t>TIC e a </a:t>
            </a:r>
            <a:r>
              <a:rPr lang="pt-BR" sz="3200" b="1" dirty="0" smtClean="0">
                <a:solidFill>
                  <a:srgbClr val="2A2A28"/>
                </a:solidFill>
                <a:latin typeface="Myriad Pro"/>
                <a:cs typeface="Myriad Pro"/>
              </a:rPr>
              <a:t>Formação </a:t>
            </a:r>
            <a:r>
              <a:rPr lang="pt-BR" sz="3200" b="1" dirty="0">
                <a:solidFill>
                  <a:srgbClr val="2A2A28"/>
                </a:solidFill>
                <a:latin typeface="Myriad Pro"/>
                <a:cs typeface="Myriad Pro"/>
              </a:rPr>
              <a:t>de Recursos </a:t>
            </a:r>
            <a:r>
              <a:rPr lang="pt-BR" sz="3200" b="1" dirty="0" smtClean="0">
                <a:solidFill>
                  <a:srgbClr val="2A2A28"/>
                </a:solidFill>
                <a:latin typeface="Myriad Pro"/>
                <a:cs typeface="Myriad Pro"/>
              </a:rPr>
              <a:t>Humanos</a:t>
            </a:r>
          </a:p>
          <a:p>
            <a:pPr marL="0" lvl="0" indent="0" algn="ctr">
              <a:buNone/>
            </a:pPr>
            <a:r>
              <a:rPr lang="pt-BR" sz="3200" b="1" dirty="0">
                <a:solidFill>
                  <a:srgbClr val="2A2A28"/>
                </a:solidFill>
                <a:latin typeface="Myriad Pro"/>
                <a:cs typeface="Myriad Pro"/>
              </a:rPr>
              <a:t>Bacharelado em Informática </a:t>
            </a:r>
            <a:r>
              <a:rPr lang="pt-BR" sz="3200" b="1" dirty="0" smtClean="0">
                <a:solidFill>
                  <a:srgbClr val="2A2A28"/>
                </a:solidFill>
                <a:latin typeface="Myriad Pro"/>
                <a:cs typeface="Myriad Pro"/>
              </a:rPr>
              <a:t>Biomédica</a:t>
            </a:r>
          </a:p>
          <a:p>
            <a:pPr marL="0" lvl="0" indent="0" algn="ctr">
              <a:buNone/>
            </a:pPr>
            <a:r>
              <a:rPr lang="pt-BR" sz="3200" b="1" dirty="0" smtClean="0">
                <a:solidFill>
                  <a:srgbClr val="2A2A28"/>
                </a:solidFill>
                <a:latin typeface="Myriad Pro"/>
              </a:rPr>
              <a:t>Paulo </a:t>
            </a:r>
            <a:r>
              <a:rPr lang="pt-BR" sz="3200" b="1" dirty="0" err="1" smtClean="0">
                <a:solidFill>
                  <a:srgbClr val="2A2A28"/>
                </a:solidFill>
                <a:latin typeface="Myriad Pro"/>
              </a:rPr>
              <a:t>Mazzoncini</a:t>
            </a:r>
            <a:r>
              <a:rPr lang="pt-BR" sz="3200" b="1" dirty="0" smtClean="0">
                <a:solidFill>
                  <a:srgbClr val="2A2A28"/>
                </a:solidFill>
                <a:latin typeface="Myriad Pro"/>
              </a:rPr>
              <a:t> de Azevedo Marques</a:t>
            </a:r>
            <a:endParaRPr lang="pt-BR" sz="3200" b="1" dirty="0">
              <a:solidFill>
                <a:srgbClr val="2A2A28"/>
              </a:solidFill>
              <a:latin typeface="Myriad Pro"/>
            </a:endParaRPr>
          </a:p>
          <a:p>
            <a:pPr marL="0" lvl="0" indent="0" algn="ctr">
              <a:buNone/>
            </a:pPr>
            <a:r>
              <a:rPr lang="pt-BR" sz="3200" b="1" dirty="0" smtClean="0">
                <a:solidFill>
                  <a:srgbClr val="2A2A28"/>
                </a:solidFill>
                <a:latin typeface="Myriad Pro"/>
              </a:rPr>
              <a:t>FMRP – USP – Ribeirão Preto</a:t>
            </a:r>
            <a:endParaRPr lang="pt-BR" sz="3200" b="1" dirty="0">
              <a:solidFill>
                <a:srgbClr val="2A2A28"/>
              </a:solidFill>
              <a:latin typeface="Myriad Pro"/>
            </a:endParaRP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1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t-BR" dirty="0" smtClean="0"/>
              <a:t>Resultados Parciais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r>
              <a:rPr lang="pt-BR" dirty="0"/>
              <a:t>62 informação sobre atividade profissional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/>
              <a:t> 50 trabalham com </a:t>
            </a:r>
            <a:r>
              <a:rPr lang="pt-BR" dirty="0" err="1"/>
              <a:t>IBm</a:t>
            </a:r>
            <a:endParaRPr lang="pt-B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/>
              <a:t> 12 trabalham com TI fora da área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dirty="0"/>
          </a:p>
          <a:p>
            <a:r>
              <a:rPr lang="pt-BR" dirty="0"/>
              <a:t> 33 fazem/fizeram </a:t>
            </a:r>
            <a:r>
              <a:rPr lang="pt-BR" dirty="0" smtClean="0"/>
              <a:t>pós-graduação </a:t>
            </a:r>
            <a:r>
              <a:rPr lang="pt-BR" sz="2000" dirty="0"/>
              <a:t>(IS, POSCOMP, Bioengenharia, Eng. Elétrica, Bioinformática, Clínica Médica, Genética, Med. Social, Neurociências, MBA, Gestão em Saúde...)</a:t>
            </a:r>
          </a:p>
          <a:p>
            <a:r>
              <a:rPr lang="pt-BR" dirty="0"/>
              <a:t> 02 são professores universitários </a:t>
            </a:r>
            <a:r>
              <a:rPr lang="pt-BR" sz="2000" dirty="0"/>
              <a:t>(computação e medicina)</a:t>
            </a:r>
          </a:p>
          <a:p>
            <a:r>
              <a:rPr lang="pt-BR" dirty="0"/>
              <a:t> 06 são microempresários na área</a:t>
            </a:r>
          </a:p>
        </p:txBody>
      </p:sp>
    </p:spTree>
    <p:extLst>
      <p:ext uri="{BB962C8B-B14F-4D97-AF65-F5344CB8AC3E}">
        <p14:creationId xmlns:p14="http://schemas.microsoft.com/office/powerpoint/2010/main" val="3493744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t-BR" dirty="0"/>
              <a:t>Discussão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24"/>
          </p:nvPr>
        </p:nvSpPr>
        <p:spPr>
          <a:xfrm>
            <a:off x="1254036" y="1070420"/>
            <a:ext cx="7480343" cy="4529134"/>
          </a:xfrm>
        </p:spPr>
        <p:txBody>
          <a:bodyPr/>
          <a:lstStyle/>
          <a:p>
            <a:r>
              <a:rPr lang="pt-BR" dirty="0"/>
              <a:t>Formação específica, porém versátil no que se refere ao mercado profissional em </a:t>
            </a:r>
            <a:r>
              <a:rPr lang="pt-BR" dirty="0" smtClean="0"/>
              <a:t>TI</a:t>
            </a:r>
          </a:p>
          <a:p>
            <a:endParaRPr lang="pt-BR" dirty="0"/>
          </a:p>
          <a:p>
            <a:r>
              <a:rPr lang="pt-BR" u="sng" dirty="0"/>
              <a:t>Diferencial Esperado </a:t>
            </a:r>
            <a:r>
              <a:rPr lang="pt-BR" dirty="0"/>
              <a:t>(necessário): forte componente de formação em serviço</a:t>
            </a:r>
          </a:p>
          <a:p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/>
              <a:t>Modelo de formação muito complexo </a:t>
            </a:r>
            <a:r>
              <a:rPr lang="pt-BR" sz="2000" dirty="0"/>
              <a:t>(interdisciplinar e multiprofissional, abordando </a:t>
            </a:r>
            <a:r>
              <a:rPr lang="pt-BR" sz="2000" dirty="0" smtClean="0"/>
              <a:t>também aspectos </a:t>
            </a:r>
            <a:r>
              <a:rPr lang="pt-BR" sz="2000" dirty="0"/>
              <a:t>éticos em saúde) </a:t>
            </a:r>
            <a:r>
              <a:rPr lang="pt-BR" sz="2000" dirty="0" smtClean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err="1">
                <a:solidFill>
                  <a:srgbClr val="002060"/>
                </a:solidFill>
              </a:rPr>
              <a:t>p</a:t>
            </a:r>
            <a:r>
              <a:rPr lang="pt-BR" dirty="0" err="1" smtClean="0">
                <a:solidFill>
                  <a:srgbClr val="002060"/>
                </a:solidFill>
              </a:rPr>
              <a:t>ro</a:t>
            </a:r>
            <a:r>
              <a:rPr lang="pt-BR" dirty="0" err="1" smtClean="0">
                <a:solidFill>
                  <a:srgbClr val="00B0F0"/>
                </a:solidFill>
              </a:rPr>
              <a:t>TiCS</a:t>
            </a:r>
            <a:r>
              <a:rPr lang="pt-BR" dirty="0" smtClean="0">
                <a:solidFill>
                  <a:srgbClr val="0070C0"/>
                </a:solidFill>
              </a:rPr>
              <a:t>/SBIS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</a:p>
          <a:p>
            <a:pPr marL="2618284" lvl="6" indent="0">
              <a:buNone/>
            </a:pPr>
            <a:r>
              <a:rPr lang="pt-BR" dirty="0" smtClean="0">
                <a:hlinkClick r:id="rId3"/>
              </a:rPr>
              <a:t>http://sbis.org.br/</a:t>
            </a:r>
            <a:endParaRPr lang="pt-BR" dirty="0" smtClean="0"/>
          </a:p>
          <a:p>
            <a:pPr marL="490929" lvl="1" indent="0">
              <a:buNone/>
            </a:pPr>
            <a:r>
              <a:rPr lang="pt-BR" sz="1400" b="1" dirty="0" smtClean="0"/>
              <a:t>Programa </a:t>
            </a:r>
            <a:r>
              <a:rPr lang="pt-BR" sz="1400" b="1" dirty="0"/>
              <a:t>de Profissionalização em Tecnologia da Informação e Comunicação em </a:t>
            </a:r>
            <a:r>
              <a:rPr lang="pt-BR" sz="1400" b="1" dirty="0" smtClean="0"/>
              <a:t>Saúde</a:t>
            </a:r>
          </a:p>
          <a:p>
            <a:pPr marL="490929" lvl="1" indent="0">
              <a:buNone/>
            </a:pPr>
            <a:endParaRPr lang="pt-BR" sz="1400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28" name="Picture 4" descr="http://www.sbis.org.br/protics/logo_protics_peq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308" y="4575176"/>
            <a:ext cx="174307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575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Funções, Cargos e Perfis Funcionais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experiência canadense foi revista à luz do cenário brasileiro, mas a estrutura do projeto original foi mantida, resultando em 2 grandes artefatos:</a:t>
            </a:r>
          </a:p>
          <a:p>
            <a:pPr lvl="1"/>
            <a:r>
              <a:rPr lang="pt-BR" dirty="0" smtClean="0"/>
              <a:t>Descrição das funções (perfis profissionais)</a:t>
            </a:r>
          </a:p>
          <a:p>
            <a:pPr lvl="1"/>
            <a:r>
              <a:rPr lang="pt-BR" dirty="0" smtClean="0"/>
              <a:t>Matriz de Carreiras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933">
            <a:off x="4031086" y="3666232"/>
            <a:ext cx="3962400" cy="220865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>
            <a:solidFill>
              <a:srgbClr val="B8B8B8"/>
            </a:solidFill>
            <a:miter lim="800000"/>
            <a:headEnd/>
            <a:tailEnd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43465"/>
            <a:ext cx="2133600" cy="22755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28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Matriz de Carreiras do proTICS</a:t>
            </a:r>
            <a:endParaRPr lang="pt-B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8239126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2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685800"/>
            <a:ext cx="838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372" y="-838200"/>
            <a:ext cx="6708428" cy="74911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5919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t-BR" dirty="0"/>
              <a:t>Discussão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r>
              <a:rPr lang="pt-BR" dirty="0"/>
              <a:t>Mercado de trabalho em </a:t>
            </a:r>
            <a:r>
              <a:rPr lang="pt-BR" dirty="0" err="1"/>
              <a:t>IBm</a:t>
            </a:r>
            <a:r>
              <a:rPr lang="pt-BR" dirty="0"/>
              <a:t> amplo mas ainda não consolidado:</a:t>
            </a:r>
          </a:p>
          <a:p>
            <a:endParaRPr lang="pt-B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/>
              <a:t> </a:t>
            </a:r>
            <a:r>
              <a:rPr lang="pt-BR" dirty="0" smtClean="0"/>
              <a:t>Profissionalização </a:t>
            </a:r>
            <a:r>
              <a:rPr lang="pt-BR" dirty="0"/>
              <a:t>da </a:t>
            </a:r>
            <a:r>
              <a:rPr lang="pt-BR" dirty="0" smtClean="0"/>
              <a:t>área? </a:t>
            </a:r>
            <a:r>
              <a:rPr lang="pt-BR"/>
              <a:t>R</a:t>
            </a:r>
            <a:r>
              <a:rPr lang="pt-BR" smtClean="0"/>
              <a:t>egulamentação </a:t>
            </a:r>
            <a:r>
              <a:rPr lang="pt-BR" dirty="0"/>
              <a:t>da </a:t>
            </a:r>
            <a:r>
              <a:rPr lang="pt-BR"/>
              <a:t>profissão</a:t>
            </a:r>
            <a:r>
              <a:rPr lang="pt-BR" smtClean="0"/>
              <a:t>?</a:t>
            </a:r>
            <a:endParaRPr lang="pt-BR" dirty="0"/>
          </a:p>
          <a:p>
            <a:pPr lvl="1">
              <a:buFont typeface="Wingdings" panose="05000000000000000000" pitchFamily="2" charset="2"/>
              <a:buChar char="Ø"/>
            </a:pPr>
            <a:endParaRPr lang="pt-B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/>
              <a:t> </a:t>
            </a:r>
            <a:r>
              <a:rPr lang="pt-BR" dirty="0" smtClean="0"/>
              <a:t>Certificação </a:t>
            </a:r>
            <a:r>
              <a:rPr lang="pt-BR" dirty="0"/>
              <a:t>profissional? </a:t>
            </a:r>
            <a:r>
              <a:rPr lang="pt-BR" dirty="0" err="1" smtClean="0">
                <a:solidFill>
                  <a:srgbClr val="002060"/>
                </a:solidFill>
              </a:rPr>
              <a:t>cp</a:t>
            </a:r>
            <a:r>
              <a:rPr lang="pt-BR" dirty="0" err="1" smtClean="0">
                <a:solidFill>
                  <a:srgbClr val="00B0F0"/>
                </a:solidFill>
              </a:rPr>
              <a:t>TiCS</a:t>
            </a:r>
            <a:r>
              <a:rPr lang="pt-BR" dirty="0" smtClean="0">
                <a:solidFill>
                  <a:srgbClr val="0070C0"/>
                </a:solidFill>
              </a:rPr>
              <a:t>/SBIS</a:t>
            </a:r>
          </a:p>
          <a:p>
            <a:pPr marL="0" indent="0">
              <a:buNone/>
            </a:pPr>
            <a:r>
              <a:rPr lang="pt-BR" sz="1400" dirty="0" smtClean="0"/>
              <a:t>		</a:t>
            </a:r>
            <a:r>
              <a:rPr lang="pt-BR" sz="1400" b="1" dirty="0" smtClean="0">
                <a:latin typeface="+mn-lt"/>
              </a:rPr>
              <a:t>Certificado </a:t>
            </a:r>
            <a:r>
              <a:rPr lang="pt-BR" sz="1400" b="1" dirty="0">
                <a:latin typeface="+mn-lt"/>
              </a:rPr>
              <a:t>Profissional em Tecnologia da Informação e Comunicação em </a:t>
            </a:r>
            <a:r>
              <a:rPr lang="pt-BR" sz="1400" b="1" dirty="0" smtClean="0">
                <a:latin typeface="+mn-lt"/>
              </a:rPr>
              <a:t>Saúde</a:t>
            </a:r>
          </a:p>
          <a:p>
            <a:endParaRPr lang="pt-BR" sz="1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		</a:t>
            </a:r>
            <a:r>
              <a:rPr lang="pt-BR" dirty="0"/>
              <a:t>E</a:t>
            </a:r>
            <a:r>
              <a:rPr lang="pt-BR" dirty="0" smtClean="0"/>
              <a:t>xemplo de sucesso – Física Médica</a:t>
            </a:r>
          </a:p>
          <a:p>
            <a:pPr marL="763666" lvl="2" indent="0">
              <a:buNone/>
            </a:pPr>
            <a:r>
              <a:rPr lang="pt-BR" dirty="0" smtClean="0"/>
              <a:t>					CNEN, ABFM, </a:t>
            </a:r>
            <a:r>
              <a:rPr lang="pt-BR" u="sng" dirty="0" smtClean="0">
                <a:solidFill>
                  <a:srgbClr val="FF0000"/>
                </a:solidFill>
              </a:rPr>
              <a:t>RMS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4076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spaço Reservado para Texto 43"/>
          <p:cNvSpPr>
            <a:spLocks noGrp="1"/>
          </p:cNvSpPr>
          <p:nvPr>
            <p:ph type="body" sz="quarter" idx="20"/>
          </p:nvPr>
        </p:nvSpPr>
        <p:spPr>
          <a:xfrm>
            <a:off x="458155" y="3737185"/>
            <a:ext cx="8228649" cy="490651"/>
          </a:xfrm>
        </p:spPr>
        <p:txBody>
          <a:bodyPr/>
          <a:lstStyle/>
          <a:p>
            <a:r>
              <a:rPr lang="pt-BR" dirty="0" smtClean="0"/>
              <a:t>Paulo </a:t>
            </a:r>
            <a:r>
              <a:rPr lang="pt-BR" dirty="0" err="1" smtClean="0"/>
              <a:t>Mazzoncini</a:t>
            </a:r>
            <a:r>
              <a:rPr lang="pt-BR" dirty="0" smtClean="0"/>
              <a:t> de Azevedo Marques</a:t>
            </a:r>
            <a:endParaRPr lang="pt-BR" dirty="0"/>
          </a:p>
        </p:txBody>
      </p:sp>
      <p:sp>
        <p:nvSpPr>
          <p:cNvPr id="45" name="Espaço Reservado para Texto 44"/>
          <p:cNvSpPr>
            <a:spLocks noGrp="1"/>
          </p:cNvSpPr>
          <p:nvPr>
            <p:ph type="body" sz="quarter" idx="21"/>
          </p:nvPr>
        </p:nvSpPr>
        <p:spPr>
          <a:xfrm>
            <a:off x="458155" y="4227835"/>
            <a:ext cx="8228649" cy="452280"/>
          </a:xfrm>
        </p:spPr>
        <p:txBody>
          <a:bodyPr/>
          <a:lstStyle/>
          <a:p>
            <a:r>
              <a:rPr lang="pt-BR" dirty="0"/>
              <a:t>Tel.: + 55 16 </a:t>
            </a:r>
            <a:r>
              <a:rPr lang="pt-BR" dirty="0" smtClean="0"/>
              <a:t>36022647/</a:t>
            </a:r>
            <a:r>
              <a:rPr lang="pt-BR" dirty="0" err="1" smtClean="0"/>
              <a:t>Email:pmarques@fmrp.usp.br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590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t-BR" dirty="0"/>
              <a:t>Bacharelado em </a:t>
            </a:r>
            <a:r>
              <a:rPr lang="pt-BR" dirty="0" smtClean="0"/>
              <a:t>Informática </a:t>
            </a:r>
            <a:r>
              <a:rPr lang="pt-BR" dirty="0"/>
              <a:t>Biomédica</a:t>
            </a:r>
          </a:p>
        </p:txBody>
      </p:sp>
      <p:sp>
        <p:nvSpPr>
          <p:cNvPr id="36" name="Espaço Reservado para Texto 3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pt-BR" dirty="0" smtClean="0"/>
              <a:t>Informática </a:t>
            </a:r>
            <a:r>
              <a:rPr lang="pt-BR" dirty="0"/>
              <a:t>Biomédica na FMRP e </a:t>
            </a:r>
            <a:r>
              <a:rPr lang="pt-BR" dirty="0" smtClean="0"/>
              <a:t>FFCLRP (USP):</a:t>
            </a:r>
          </a:p>
          <a:p>
            <a:pPr>
              <a:buFont typeface="Wingdings" charset="2"/>
              <a:buChar char="Ø"/>
            </a:pPr>
            <a:r>
              <a:rPr lang="pt-BR" sz="2000" dirty="0" smtClean="0"/>
              <a:t>Criado </a:t>
            </a:r>
            <a:r>
              <a:rPr lang="pt-BR" sz="2000" dirty="0"/>
              <a:t>em 2003, </a:t>
            </a:r>
            <a:r>
              <a:rPr lang="pt-BR" sz="2000" dirty="0" smtClean="0"/>
              <a:t>pioneiro </a:t>
            </a:r>
            <a:r>
              <a:rPr lang="pt-BR" sz="2000" dirty="0"/>
              <a:t>no país </a:t>
            </a:r>
            <a:r>
              <a:rPr lang="pt-BR" sz="2000" dirty="0" smtClean="0"/>
              <a:t>em</a:t>
            </a:r>
            <a:r>
              <a:rPr lang="pt-BR" sz="2000" dirty="0" smtClean="0"/>
              <a:t> </a:t>
            </a:r>
            <a:r>
              <a:rPr lang="pt-BR" sz="2000" dirty="0"/>
              <a:t>formação </a:t>
            </a:r>
            <a:r>
              <a:rPr lang="pt-BR" sz="2000" dirty="0" smtClean="0"/>
              <a:t>na graduação de </a:t>
            </a:r>
            <a:r>
              <a:rPr lang="pt-BR" sz="2000" dirty="0"/>
              <a:t>profissionais com aptidão interdisciplinar em Computação e Biociências. M</a:t>
            </a:r>
            <a:r>
              <a:rPr lang="pt-BR" sz="2000" dirty="0" smtClean="0"/>
              <a:t>inistrado </a:t>
            </a:r>
            <a:r>
              <a:rPr lang="pt-BR" sz="2000" dirty="0"/>
              <a:t>pela Faculdade de Medicina de Ribeirão Preto (FMRP) e pela Faculdade de Filosofia, Ciências e Letras de Ribeirão Preto (FFCLRP</a:t>
            </a:r>
            <a:r>
              <a:rPr lang="pt-BR" sz="2000" dirty="0" smtClean="0"/>
              <a:t>). </a:t>
            </a:r>
            <a:r>
              <a:rPr lang="pt-BR" sz="2000" dirty="0"/>
              <a:t>Os Departamentos da FMRP são responsáveis pelas disciplinas de conteúdo biológico </a:t>
            </a:r>
            <a:r>
              <a:rPr lang="pt-BR" sz="2000" dirty="0" smtClean="0"/>
              <a:t>e cl</a:t>
            </a:r>
            <a:r>
              <a:rPr lang="pt-BR" sz="2000" dirty="0" smtClean="0"/>
              <a:t>ínico-aplicado</a:t>
            </a:r>
            <a:r>
              <a:rPr lang="pt-BR" sz="2000" dirty="0" smtClean="0"/>
              <a:t>. </a:t>
            </a:r>
            <a:r>
              <a:rPr lang="pt-BR" sz="2000" dirty="0"/>
              <a:t>O </a:t>
            </a:r>
            <a:r>
              <a:rPr lang="pt-BR" sz="2000" dirty="0" smtClean="0"/>
              <a:t>Complexo Acad</a:t>
            </a:r>
            <a:r>
              <a:rPr lang="pt-BR" sz="2000" dirty="0" smtClean="0"/>
              <a:t>êmico de Saúde da </a:t>
            </a:r>
            <a:r>
              <a:rPr lang="pt-BR" sz="2000" dirty="0" smtClean="0"/>
              <a:t>FMRP </a:t>
            </a:r>
            <a:r>
              <a:rPr lang="pt-BR" sz="2000" dirty="0"/>
              <a:t>dispõe de </a:t>
            </a:r>
            <a:r>
              <a:rPr lang="pt-BR" sz="2000" dirty="0" smtClean="0"/>
              <a:t>serviços para </a:t>
            </a:r>
            <a:r>
              <a:rPr lang="pt-BR" sz="2000" dirty="0"/>
              <a:t>a</a:t>
            </a:r>
            <a:r>
              <a:rPr lang="pt-BR" sz="2000" dirty="0" smtClean="0"/>
              <a:t> </a:t>
            </a:r>
            <a:r>
              <a:rPr lang="pt-BR" sz="2000" dirty="0"/>
              <a:t>formação prática. O Departamento de Computação e Matemática da FFCLRP é responsável pelas disciplinas de conteúdo de ciências exatas. </a:t>
            </a:r>
            <a:endParaRPr lang="pt-BR" sz="2000" dirty="0" smtClean="0"/>
          </a:p>
          <a:p>
            <a:pPr>
              <a:buFont typeface="Wingdings" charset="2"/>
              <a:buChar char="Ø"/>
            </a:pPr>
            <a:endParaRPr lang="pt-BR" sz="2000" dirty="0" smtClean="0"/>
          </a:p>
          <a:p>
            <a:pPr>
              <a:buFont typeface="Wingdings" charset="2"/>
              <a:buChar char="Ø"/>
            </a:pPr>
            <a:r>
              <a:rPr lang="pt-BR" sz="2000" dirty="0" smtClean="0"/>
              <a:t>40 vagas por ano, 4 anos de duração, período integral.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351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t-BR" dirty="0"/>
              <a:t>Bacharelado em </a:t>
            </a:r>
            <a:r>
              <a:rPr lang="pt-BR" dirty="0" smtClean="0"/>
              <a:t>Informática </a:t>
            </a:r>
            <a:r>
              <a:rPr lang="pt-BR" dirty="0"/>
              <a:t>Biomédica</a:t>
            </a:r>
          </a:p>
        </p:txBody>
      </p:sp>
      <p:sp>
        <p:nvSpPr>
          <p:cNvPr id="36" name="Espaço Reservado para Texto 3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pt-BR" dirty="0" smtClean="0"/>
              <a:t>Informática </a:t>
            </a:r>
            <a:r>
              <a:rPr lang="pt-BR" dirty="0"/>
              <a:t>Biomédica na </a:t>
            </a:r>
            <a:r>
              <a:rPr lang="pt-BR" dirty="0" smtClean="0"/>
              <a:t>UFPR:</a:t>
            </a:r>
          </a:p>
          <a:p>
            <a:pPr>
              <a:buFont typeface="Wingdings" charset="2"/>
              <a:buChar char="Ø"/>
            </a:pPr>
            <a:r>
              <a:rPr lang="pt-BR" sz="2000" dirty="0" smtClean="0"/>
              <a:t>Criado em 2011, o curso </a:t>
            </a:r>
            <a:r>
              <a:rPr lang="pt-BR" sz="2000" dirty="0"/>
              <a:t>de Informática Biomédica, </a:t>
            </a:r>
            <a:r>
              <a:rPr lang="pt-BR" sz="2000" dirty="0" smtClean="0"/>
              <a:t>do </a:t>
            </a:r>
            <a:r>
              <a:rPr lang="pt-BR" sz="2000" dirty="0"/>
              <a:t>Departamento de Informática </a:t>
            </a:r>
            <a:r>
              <a:rPr lang="pt-BR" sz="2000" dirty="0" smtClean="0"/>
              <a:t>da </a:t>
            </a:r>
            <a:r>
              <a:rPr lang="pt-BR" sz="2000" dirty="0" smtClean="0"/>
              <a:t>UFPR, </a:t>
            </a:r>
            <a:r>
              <a:rPr lang="pt-BR" sz="2000" dirty="0" smtClean="0"/>
              <a:t>reúne </a:t>
            </a:r>
            <a:r>
              <a:rPr lang="pt-BR" sz="2000" dirty="0"/>
              <a:t>e coloca à disposição do estudante um currículo que proporciona uma formação </a:t>
            </a:r>
            <a:r>
              <a:rPr lang="pt-BR" sz="2000" dirty="0" smtClean="0"/>
              <a:t>com </a:t>
            </a:r>
            <a:r>
              <a:rPr lang="pt-BR" sz="2000" dirty="0" smtClean="0"/>
              <a:t>ênfase nas áreas de Bioinformática, Processamento </a:t>
            </a:r>
            <a:r>
              <a:rPr lang="pt-BR" sz="2000" dirty="0"/>
              <a:t>de Imagens </a:t>
            </a:r>
            <a:r>
              <a:rPr lang="pt-BR" sz="2000" dirty="0" smtClean="0"/>
              <a:t>Médicas e Sistemas </a:t>
            </a:r>
            <a:r>
              <a:rPr lang="pt-BR" sz="2000" dirty="0"/>
              <a:t>de Informação em </a:t>
            </a:r>
            <a:r>
              <a:rPr lang="pt-BR" sz="2000" dirty="0" smtClean="0"/>
              <a:t>Saúde. As </a:t>
            </a:r>
            <a:r>
              <a:rPr lang="pt-BR" sz="2000" dirty="0"/>
              <a:t>aulas são realizadas no campus do Centro Politécnico. </a:t>
            </a:r>
            <a:endParaRPr lang="pt-BR" sz="2000" dirty="0" smtClean="0"/>
          </a:p>
          <a:p>
            <a:pPr>
              <a:buFont typeface="Wingdings" charset="2"/>
              <a:buChar char="Ø"/>
            </a:pPr>
            <a:endParaRPr lang="pt-BR" sz="2000" dirty="0" smtClean="0"/>
          </a:p>
          <a:p>
            <a:pPr>
              <a:buFont typeface="Wingdings" charset="2"/>
              <a:buChar char="Ø"/>
            </a:pPr>
            <a:r>
              <a:rPr lang="pt-BR" sz="2000" dirty="0" smtClean="0"/>
              <a:t>30 vagas por ano, 4 </a:t>
            </a:r>
            <a:r>
              <a:rPr lang="pt-BR" sz="2000" dirty="0"/>
              <a:t>anos </a:t>
            </a:r>
            <a:r>
              <a:rPr lang="pt-BR" sz="2000" dirty="0" smtClean="0"/>
              <a:t>de duração, período integral (tarde </a:t>
            </a:r>
            <a:r>
              <a:rPr lang="pt-BR" sz="2000" dirty="0"/>
              <a:t>e </a:t>
            </a:r>
            <a:r>
              <a:rPr lang="pt-BR" sz="2000" dirty="0" smtClean="0"/>
              <a:t>noite).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152225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t-BR" dirty="0"/>
              <a:t>Bacharelado em </a:t>
            </a:r>
            <a:r>
              <a:rPr lang="pt-BR" dirty="0" smtClean="0"/>
              <a:t>Informática </a:t>
            </a:r>
            <a:r>
              <a:rPr lang="pt-BR" dirty="0"/>
              <a:t>Biomédica</a:t>
            </a:r>
          </a:p>
        </p:txBody>
      </p:sp>
      <p:sp>
        <p:nvSpPr>
          <p:cNvPr id="36" name="Espaço Reservado para Texto 3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036" y="1175927"/>
            <a:ext cx="3629387" cy="41044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4883423" y="984896"/>
            <a:ext cx="3760607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/>
              <a:t>FUVEST - 2014</a:t>
            </a:r>
          </a:p>
          <a:p>
            <a:r>
              <a:rPr lang="pt-BR" b="1" dirty="0" smtClean="0"/>
              <a:t>40 vagas</a:t>
            </a:r>
          </a:p>
          <a:p>
            <a:r>
              <a:rPr lang="pt-BR" b="1" dirty="0" smtClean="0"/>
              <a:t>136 inscritos </a:t>
            </a:r>
          </a:p>
          <a:p>
            <a:r>
              <a:rPr lang="pt-BR" b="1" dirty="0" smtClean="0"/>
              <a:t>3,4 candidatos por vaga</a:t>
            </a:r>
          </a:p>
          <a:p>
            <a:r>
              <a:rPr lang="pt-BR" b="1" dirty="0" smtClean="0"/>
              <a:t>35 nota de corte 1ª fase</a:t>
            </a:r>
          </a:p>
          <a:p>
            <a:endParaRPr lang="pt-BR" b="1" dirty="0" smtClean="0"/>
          </a:p>
          <a:p>
            <a:r>
              <a:rPr lang="pt-BR" b="1" u="sng" dirty="0" smtClean="0"/>
              <a:t>Curso de Ciências Exatas</a:t>
            </a:r>
          </a:p>
          <a:p>
            <a:r>
              <a:rPr lang="pt-BR" b="1" dirty="0" smtClean="0"/>
              <a:t>Forte componente de Matemática e Computação</a:t>
            </a:r>
          </a:p>
          <a:p>
            <a:endParaRPr lang="pt-BR" b="1" dirty="0" smtClean="0"/>
          </a:p>
          <a:p>
            <a:r>
              <a:rPr lang="pt-BR" b="1" dirty="0" smtClean="0"/>
              <a:t>2009 – 4 estrelas Manual do Estudante da Abril</a:t>
            </a:r>
          </a:p>
          <a:p>
            <a:endParaRPr lang="pt-BR" b="1" dirty="0" smtClean="0"/>
          </a:p>
          <a:p>
            <a:r>
              <a:rPr lang="pt-BR" b="1" smtClean="0"/>
              <a:t>2010,2011,2012,2013 </a:t>
            </a:r>
            <a:r>
              <a:rPr lang="pt-BR" b="1" dirty="0" smtClean="0"/>
              <a:t>– </a:t>
            </a:r>
          </a:p>
          <a:p>
            <a:r>
              <a:rPr lang="pt-BR" b="1" dirty="0" smtClean="0"/>
              <a:t>5 estrelas Manual do Estudante da Abril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7216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t-BR" dirty="0"/>
              <a:t>Motivação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24"/>
          </p:nvPr>
        </p:nvSpPr>
        <p:spPr>
          <a:xfrm>
            <a:off x="1254036" y="1175926"/>
            <a:ext cx="7480343" cy="4624171"/>
          </a:xfrm>
        </p:spPr>
        <p:txBody>
          <a:bodyPr/>
          <a:lstStyle/>
          <a:p>
            <a:r>
              <a:rPr lang="pt-BR" dirty="0"/>
              <a:t>Percepção de </a:t>
            </a:r>
            <a:r>
              <a:rPr lang="pt-BR" u="sng" dirty="0" smtClean="0"/>
              <a:t>demanda profissional específica </a:t>
            </a:r>
            <a:r>
              <a:rPr lang="pt-BR" dirty="0" smtClean="0"/>
              <a:t>crescente </a:t>
            </a:r>
            <a:r>
              <a:rPr lang="pt-BR" dirty="0" smtClean="0"/>
              <a:t>com base na </a:t>
            </a:r>
            <a:r>
              <a:rPr lang="pt-BR" dirty="0" smtClean="0"/>
              <a:t>área de TI</a:t>
            </a:r>
            <a:endParaRPr lang="pt-B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/>
              <a:t> Informática </a:t>
            </a:r>
            <a:r>
              <a:rPr lang="pt-BR" dirty="0" smtClean="0"/>
              <a:t>em  </a:t>
            </a:r>
            <a:r>
              <a:rPr lang="pt-BR" dirty="0"/>
              <a:t>Imagens Médicas (CAD, CBIR, PACS, </a:t>
            </a:r>
            <a:r>
              <a:rPr lang="pt-BR" dirty="0" err="1"/>
              <a:t>Telerradiologia</a:t>
            </a:r>
            <a:r>
              <a:rPr lang="pt-BR" dirty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/>
              <a:t> Bioinformática (Medicina Genômica)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/>
              <a:t> Sistemas de Informação (interoperabilidade, desenvolvimento, certificação, gestão, telemedicina – DICOM, HL7, IHE...)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 Trazer para a graduação uma formação específica até então feita em nível de Pós-Graduação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9810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t-BR" dirty="0"/>
              <a:t>Perfil do Egresso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pt-BR" dirty="0"/>
              <a:t>O egresso do curso de Informática Biomédica deverá apresentar as seguintes </a:t>
            </a:r>
            <a:r>
              <a:rPr lang="pt-BR" u="sng" dirty="0"/>
              <a:t>competências e habilidades gerais</a:t>
            </a:r>
            <a:r>
              <a:rPr lang="pt-BR" u="sng" dirty="0" smtClean="0"/>
              <a:t>:</a:t>
            </a: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/>
              <a:t>Identificar problemas, analisar, projetar e implementar soluções tecnologicamente viáveis na área de informática aplicada à saúde e biologia, de acordo com os padrões da ética profissional e as normas nacionais e internacionais.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/>
              <a:t>Relacionar-se adequadamente com membros de equipes multiprofissionais, comunicando-se com clareza, de forma a estabelecer um dialogo entre as áreas biológicas e a área da informática e compreender os problemas apresentados por profissionais da área médica.</a:t>
            </a:r>
          </a:p>
        </p:txBody>
      </p:sp>
    </p:spTree>
    <p:extLst>
      <p:ext uri="{BB962C8B-B14F-4D97-AF65-F5344CB8AC3E}">
        <p14:creationId xmlns:p14="http://schemas.microsoft.com/office/powerpoint/2010/main" val="2066659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t-BR" dirty="0"/>
              <a:t>Perfil do Egresso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24"/>
          </p:nvPr>
        </p:nvSpPr>
        <p:spPr>
          <a:xfrm>
            <a:off x="1160586" y="1129035"/>
            <a:ext cx="7760676" cy="4529134"/>
          </a:xfrm>
        </p:spPr>
        <p:txBody>
          <a:bodyPr/>
          <a:lstStyle/>
          <a:p>
            <a:r>
              <a:rPr lang="pt-BR" dirty="0"/>
              <a:t>O egresso do curso de Informática Biomédica deverá apresentar as seguintes </a:t>
            </a:r>
            <a:r>
              <a:rPr lang="pt-BR" u="sng" dirty="0"/>
              <a:t>competências e habilidades técnicas específicas</a:t>
            </a:r>
            <a:r>
              <a:rPr lang="pt-BR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/>
              <a:t>Compreender </a:t>
            </a:r>
            <a:r>
              <a:rPr lang="pt-BR" sz="2000" dirty="0"/>
              <a:t>conceitos e processos das Biociências e das Ciências da Computação para desenvolver aplicações de tecnologias de informação e ferramentas computacionais de análise e de apoio à decisão no âmbito dos sistemas e processos de biociências</a:t>
            </a:r>
            <a:r>
              <a:rPr lang="pt-BR" sz="20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/>
              <a:t>Diagnosticar problemas e necessidades dos profissionais da área da saúde para propor soluções computacionais que atendam aos problemas biomédicos que envolvam banco de dados, redes de computadores, projeto e análise de algoritmos, engenharia de software, inteligência artificial e processamento de sinais e imagens.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2965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t-BR" dirty="0"/>
              <a:t>Perfil do Egresso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pt-BR" dirty="0"/>
              <a:t>O egresso do curso de Informática Biomédica deverá apresentar as seguintes </a:t>
            </a:r>
            <a:r>
              <a:rPr lang="pt-BR" u="sng" dirty="0"/>
              <a:t>competências e habilidades técnicas específicas</a:t>
            </a:r>
            <a:r>
              <a:rPr lang="pt-BR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/>
              <a:t>Atuar junto à organização e aperfeiçoamento do sistema de saúde, por meio de recursos das tecnologias da informação e comunicação, nos diferentes níveis de atendimento. 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/>
              <a:t>Dominar diferentes linguagens e paradigmas de programação.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/>
              <a:t>Planejar, organizar e gerenciar o desenvolvimento e implantação de sistemas de informação computacionais.</a:t>
            </a:r>
          </a:p>
          <a:p>
            <a:endParaRPr lang="pt-BR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847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t-BR" dirty="0" smtClean="0"/>
              <a:t>Resultados Parciais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pt-BR" dirty="0" smtClean="0"/>
              <a:t> 2006 </a:t>
            </a:r>
            <a:r>
              <a:rPr lang="pt-BR" dirty="0"/>
              <a:t>– 17 alunos formados (40)</a:t>
            </a:r>
          </a:p>
          <a:p>
            <a:r>
              <a:rPr lang="pt-BR" dirty="0"/>
              <a:t> 2007 – 23 alunos formados (40)</a:t>
            </a:r>
          </a:p>
          <a:p>
            <a:r>
              <a:rPr lang="pt-BR" dirty="0"/>
              <a:t> 2008 – 35 alunos formados (40)</a:t>
            </a:r>
          </a:p>
          <a:p>
            <a:r>
              <a:rPr lang="pt-BR" dirty="0"/>
              <a:t> 2009 – 27 alunos formados (40)</a:t>
            </a:r>
          </a:p>
          <a:p>
            <a:r>
              <a:rPr lang="pt-BR" dirty="0"/>
              <a:t> 2010 – 15 alunos formados (40)</a:t>
            </a:r>
          </a:p>
          <a:p>
            <a:r>
              <a:rPr lang="pt-BR" dirty="0"/>
              <a:t> 2011 – 19 alunos formados (40)</a:t>
            </a:r>
          </a:p>
          <a:p>
            <a:endParaRPr lang="pt-BR" dirty="0"/>
          </a:p>
          <a:p>
            <a:r>
              <a:rPr lang="pt-BR" dirty="0"/>
              <a:t> </a:t>
            </a:r>
            <a:r>
              <a:rPr lang="pt-BR" dirty="0" smtClean="0"/>
              <a:t>Total de Formados: </a:t>
            </a:r>
            <a:r>
              <a:rPr lang="pt-BR" dirty="0"/>
              <a:t>136 (240)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7000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marL="0" indent="0" algn="l">
          <a:buNone/>
          <a:defRPr sz="1600" dirty="0" smtClean="0">
            <a:solidFill>
              <a:srgbClr val="2A2A28"/>
            </a:solidFill>
            <a:latin typeface="Myriad Pro"/>
            <a:cs typeface="Myriad Pro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ld Office Theme">
  <a:themeElements>
    <a:clrScheme name="Assis Moura eHealth">
      <a:dk1>
        <a:srgbClr val="002060"/>
      </a:dk1>
      <a:lt1>
        <a:sysClr val="window" lastClr="FFFFFF"/>
      </a:lt1>
      <a:dk2>
        <a:srgbClr val="676A55"/>
      </a:dk2>
      <a:lt2>
        <a:srgbClr val="EAEBDE"/>
      </a:lt2>
      <a:accent1>
        <a:srgbClr val="AF3838"/>
      </a:accent1>
      <a:accent2>
        <a:srgbClr val="FFFF00"/>
      </a:accent2>
      <a:accent3>
        <a:srgbClr val="FFC000"/>
      </a:accent3>
      <a:accent4>
        <a:srgbClr val="66FFFF"/>
      </a:accent4>
      <a:accent5>
        <a:srgbClr val="002060"/>
      </a:accent5>
      <a:accent6>
        <a:srgbClr val="BCBF96"/>
      </a:accent6>
      <a:hlink>
        <a:srgbClr val="0000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ld Office Theme">
  <a:themeElements>
    <a:clrScheme name="Assis Moura eHealth">
      <a:dk1>
        <a:srgbClr val="002060"/>
      </a:dk1>
      <a:lt1>
        <a:sysClr val="window" lastClr="FFFFFF"/>
      </a:lt1>
      <a:dk2>
        <a:srgbClr val="676A55"/>
      </a:dk2>
      <a:lt2>
        <a:srgbClr val="EAEBDE"/>
      </a:lt2>
      <a:accent1>
        <a:srgbClr val="AF3838"/>
      </a:accent1>
      <a:accent2>
        <a:srgbClr val="FFFF00"/>
      </a:accent2>
      <a:accent3>
        <a:srgbClr val="FFC000"/>
      </a:accent3>
      <a:accent4>
        <a:srgbClr val="66FFFF"/>
      </a:accent4>
      <a:accent5>
        <a:srgbClr val="002060"/>
      </a:accent5>
      <a:accent6>
        <a:srgbClr val="BCBF96"/>
      </a:accent6>
      <a:hlink>
        <a:srgbClr val="0000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930</Words>
  <Application>Microsoft Macintosh PowerPoint</Application>
  <PresentationFormat>On-screen Show (4:3)</PresentationFormat>
  <Paragraphs>98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Old Office Theme</vt:lpstr>
      <vt:lpstr>1_Old 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Funções, Cargos e Perfis Funcionais</vt:lpstr>
      <vt:lpstr>A Matriz de Carreiras do proTICS</vt:lpstr>
      <vt:lpstr>PowerPoint Presentation</vt:lpstr>
      <vt:lpstr>PowerPoint Presentation</vt:lpstr>
      <vt:lpstr>PowerPoint Presentation</vt:lpstr>
    </vt:vector>
  </TitlesOfParts>
  <Company>K360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 consectetuer adipiscing elit.</dc:title>
  <dc:creator>Ronan Verling</dc:creator>
  <cp:lastModifiedBy>Paulo  Azevedo Marques</cp:lastModifiedBy>
  <cp:revision>71</cp:revision>
  <dcterms:created xsi:type="dcterms:W3CDTF">2013-08-06T19:40:36Z</dcterms:created>
  <dcterms:modified xsi:type="dcterms:W3CDTF">2014-09-03T21:32:33Z</dcterms:modified>
</cp:coreProperties>
</file>